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6"/>
    <p:restoredTop sz="94762"/>
  </p:normalViewPr>
  <p:slideViewPr>
    <p:cSldViewPr snapToGrid="0" snapToObjects="1">
      <p:cViewPr varScale="1">
        <p:scale>
          <a:sx n="25" d="100"/>
          <a:sy n="25" d="100"/>
        </p:scale>
        <p:origin x="1544" y="192"/>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4/25/23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in a suit&#10;&#10;Description automatically generated with medium confidence">
            <a:extLst>
              <a:ext uri="{FF2B5EF4-FFF2-40B4-BE49-F238E27FC236}">
                <a16:creationId xmlns:a16="http://schemas.microsoft.com/office/drawing/2014/main" id="{2D6E304F-BF08-60EC-1573-83F48EF0FD52}"/>
              </a:ext>
            </a:extLst>
          </p:cNvPr>
          <p:cNvPicPr>
            <a:picLocks noGrp="1" noChangeAspect="1"/>
          </p:cNvPicPr>
          <p:nvPr>
            <p:ph type="pic" sz="quarter" idx="11"/>
          </p:nvPr>
        </p:nvPicPr>
        <p:blipFill>
          <a:blip r:embed="rId2"/>
          <a:srcRect t="8067" b="8067"/>
          <a:stretch>
            <a:fillRect/>
          </a:stretch>
        </p:blipFill>
        <p:spPr>
          <a:xfrm>
            <a:off x="38032266" y="6422030"/>
            <a:ext cx="3233179" cy="3680729"/>
          </a:xfrm>
        </p:spPr>
      </p:pic>
      <p:sp>
        <p:nvSpPr>
          <p:cNvPr id="6" name="Text Placeholder 16"/>
          <p:cNvSpPr txBox="1">
            <a:spLocks/>
          </p:cNvSpPr>
          <p:nvPr/>
        </p:nvSpPr>
        <p:spPr>
          <a:xfrm>
            <a:off x="12385260" y="20733640"/>
            <a:ext cx="9418320" cy="1994392"/>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KEEPING CREATIVITY SAFE: Crafts Team security assessment</a:t>
            </a:r>
          </a:p>
        </p:txBody>
      </p:sp>
      <p:sp>
        <p:nvSpPr>
          <p:cNvPr id="7" name="Text Placeholder 18"/>
          <p:cNvSpPr txBox="1">
            <a:spLocks/>
          </p:cNvSpPr>
          <p:nvPr/>
        </p:nvSpPr>
        <p:spPr>
          <a:xfrm>
            <a:off x="12292014" y="23344496"/>
            <a:ext cx="9418320" cy="8916608"/>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Regular" charset="0"/>
              </a:rPr>
              <a:t>The project at hand is to design a registration system for the OSU Craft Center that addresses general concerns about safeguarding OSU-owned data and abiding by data security standards. This project's primary beneficiaries are students and non-students alike who are interested in becoming members of the Craft Center and signing up for classes. This project's primary goal is to develop a product that allows users to register for classes and store their information online.</a:t>
            </a:r>
          </a:p>
          <a:p>
            <a:pPr>
              <a:spcAft>
                <a:spcPts val="2600"/>
              </a:spcAft>
            </a:pPr>
            <a:r>
              <a:rPr lang="en-US" dirty="0">
                <a:latin typeface="Verdana Regular" charset="0"/>
              </a:rPr>
              <a:t>As business and universities adopt more technologies to maintain a competitive edge it’s crucial for these organizations to maintain robust security infrastructure and polices. Cyberattacks and data breaches that occur on a university wide scale would be detrimental for a school’s members and their reputation. This report aims to be an extra security layer by giving valuable insights and spread awareness. </a:t>
            </a:r>
          </a:p>
        </p:txBody>
      </p:sp>
      <p:sp>
        <p:nvSpPr>
          <p:cNvPr id="8" name="Text Placeholder 16"/>
          <p:cNvSpPr txBox="1">
            <a:spLocks/>
          </p:cNvSpPr>
          <p:nvPr/>
        </p:nvSpPr>
        <p:spPr>
          <a:xfrm>
            <a:off x="22463903" y="20733640"/>
            <a:ext cx="9418320" cy="1994392"/>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err="1">
                <a:solidFill>
                  <a:srgbClr val="E05529"/>
                </a:solidFill>
                <a:latin typeface="Verdana Regular" charset="0"/>
              </a:rPr>
              <a:t>EzMealz</a:t>
            </a:r>
            <a:r>
              <a:rPr lang="en-US" dirty="0">
                <a:solidFill>
                  <a:srgbClr val="E05529"/>
                </a:solidFill>
                <a:latin typeface="Verdana Regular" charset="0"/>
              </a:rPr>
              <a:t> Security Assessment: A Recipe for Safety and Protection</a:t>
            </a:r>
          </a:p>
        </p:txBody>
      </p:sp>
      <p:sp>
        <p:nvSpPr>
          <p:cNvPr id="9" name="Text Placeholder 18"/>
          <p:cNvSpPr txBox="1">
            <a:spLocks/>
          </p:cNvSpPr>
          <p:nvPr/>
        </p:nvSpPr>
        <p:spPr>
          <a:xfrm>
            <a:off x="22417891" y="23326828"/>
            <a:ext cx="9418320" cy="9352625"/>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err="1">
                <a:latin typeface="Verdana Regular" charset="0"/>
              </a:rPr>
              <a:t>EzMealz</a:t>
            </a:r>
            <a:r>
              <a:rPr lang="en-US" dirty="0">
                <a:latin typeface="Verdana Regular" charset="0"/>
              </a:rPr>
              <a:t> is a recipe sharing web application that has subscription based services and gathers sensitive user information that includes names, physical addresses, and credit card information. Protecting sensitive user information is critical for the integrity and privacy of </a:t>
            </a:r>
            <a:r>
              <a:rPr lang="en-US" dirty="0" err="1">
                <a:latin typeface="Verdana Regular" charset="0"/>
              </a:rPr>
              <a:t>EzMealz</a:t>
            </a:r>
            <a:r>
              <a:rPr lang="en-US" dirty="0">
                <a:latin typeface="Verdana Regular" charset="0"/>
              </a:rPr>
              <a:t>. The primary goal of the </a:t>
            </a:r>
            <a:r>
              <a:rPr lang="en-US" dirty="0" err="1">
                <a:latin typeface="Verdana Regular" charset="0"/>
              </a:rPr>
              <a:t>EzMealz</a:t>
            </a:r>
            <a:r>
              <a:rPr lang="en-US" dirty="0">
                <a:latin typeface="Verdana Regular" charset="0"/>
              </a:rPr>
              <a:t> security assessment is to ensure that user information is safeguarded from any adversaries attempting to access unauthorized data. </a:t>
            </a:r>
          </a:p>
          <a:p>
            <a:pPr marL="0" indent="0">
              <a:spcAft>
                <a:spcPts val="2600"/>
              </a:spcAft>
              <a:buNone/>
            </a:pPr>
            <a:r>
              <a:rPr lang="en-US" dirty="0" err="1">
                <a:latin typeface="Verdana Regular" charset="0"/>
              </a:rPr>
              <a:t>EzMealz</a:t>
            </a:r>
            <a:r>
              <a:rPr lang="en-US" dirty="0">
                <a:latin typeface="Verdana Regular" charset="0"/>
              </a:rPr>
              <a:t> user passwords had added layers of security through hashing and salting passwords. Vulnerability analysis through various web application scanning tools showed a weakness in sanitizing user input that could potentially lead to cross-site scripting attacks. Security recommendations include refactoring code to sanitize user input and having password protocols such as minimum lengths and the use of special characters.  </a:t>
            </a:r>
          </a:p>
          <a:p>
            <a:pPr marL="0" indent="0">
              <a:spcAft>
                <a:spcPts val="2600"/>
              </a:spcAft>
              <a:buNone/>
            </a:pPr>
            <a:endParaRPr lang="en-US" dirty="0">
              <a:latin typeface="Verdana Regular" charset="0"/>
            </a:endParaRPr>
          </a:p>
        </p:txBody>
      </p:sp>
      <p:sp>
        <p:nvSpPr>
          <p:cNvPr id="10" name="Text Placeholder 16"/>
          <p:cNvSpPr txBox="1">
            <a:spLocks/>
          </p:cNvSpPr>
          <p:nvPr/>
        </p:nvSpPr>
        <p:spPr>
          <a:xfrm>
            <a:off x="1713902" y="4427638"/>
            <a:ext cx="8158690" cy="1994392"/>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Cybercrime estimated at $8.4 trillion U.S. dollars in 2022</a:t>
            </a:r>
          </a:p>
        </p:txBody>
      </p:sp>
      <p:sp>
        <p:nvSpPr>
          <p:cNvPr id="11" name="Text Placeholder 18"/>
          <p:cNvSpPr txBox="1">
            <a:spLocks/>
          </p:cNvSpPr>
          <p:nvPr/>
        </p:nvSpPr>
        <p:spPr>
          <a:xfrm>
            <a:off x="1739669" y="10488379"/>
            <a:ext cx="8275569" cy="15887554"/>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lgn="l"/>
            <a:r>
              <a:rPr lang="en-US" b="0" i="0" u="none" strike="noStrike" dirty="0">
                <a:solidFill>
                  <a:schemeClr val="bg1"/>
                </a:solidFill>
                <a:effectLst/>
                <a:latin typeface="+mj-lt"/>
              </a:rPr>
              <a:t>Cybersecurity assessments are an all-encompassing task to review a project. These assessments range from ensuring a company’s physical network infrastructure is secure to discovering any vulnerabilities in remote attacks. Instead of creating a new technology that will be faster or more efficient, our primary goal is to ensure safety for businesses and the public. The threat of competitors causes companies to release technology as fast as possible however this speed comes with the risk of vulnerabilities. Our project aims to discover and patch any vulnerabilities in cybersecurity assessments to safeguard our clients.</a:t>
            </a:r>
          </a:p>
          <a:p>
            <a:r>
              <a:rPr lang="en-US" b="0" i="0" u="none" strike="noStrike" dirty="0">
                <a:solidFill>
                  <a:schemeClr val="bg1"/>
                </a:solidFill>
                <a:effectLst/>
                <a:latin typeface="+mj-lt"/>
              </a:rPr>
              <a:t>Security assessments aim to prevent unauthorized access to data and data leaks, thus protecting the client from the inconveniences of a breach, including liability issues and data loss. In addition, it would save their clients from having their data stolen and, in cases where their clients' reused passwords, used to gain access to users’ other accounts. Furthermore, It will save users time needed to change passwords due to a breach. Finally, it will save the client time and money because the project’s security would not have to </a:t>
            </a:r>
            <a:r>
              <a:rPr lang="en-US" dirty="0">
                <a:solidFill>
                  <a:schemeClr val="bg1"/>
                </a:solidFill>
                <a:latin typeface="+mj-lt"/>
              </a:rPr>
              <a:t>be fix when a breach occurs.</a:t>
            </a:r>
          </a:p>
          <a:p>
            <a:r>
              <a:rPr lang="en-US" dirty="0">
                <a:solidFill>
                  <a:schemeClr val="bg1"/>
                </a:solidFill>
                <a:latin typeface="+mj-lt"/>
              </a:rPr>
              <a:t>R</a:t>
            </a:r>
            <a:r>
              <a:rPr lang="en-US" b="0" i="0" u="none" strike="noStrike" dirty="0">
                <a:solidFill>
                  <a:schemeClr val="bg1"/>
                </a:solidFill>
                <a:effectLst/>
                <a:latin typeface="+mj-lt"/>
              </a:rPr>
              <a:t>equirements will consist of checking for vulnerabilities within the client's application. Identifying vulnerabilities with the intent to inform and educate will maintain key security attributes, confidentiality, integrity, availability, privacy, authenticity, and accountability. The value brought to the product's user base is a safe and secure way to always use the application with availability. The service provides a detailed explanation of vulnerabilities in the software which lead to data leaks. Our service then works towards a solution to strengthen the client’s application against adversaries.</a:t>
            </a:r>
            <a:endParaRPr lang="en-US" dirty="0">
              <a:solidFill>
                <a:schemeClr val="bg1"/>
              </a:solidFill>
              <a:latin typeface="+mj-lt"/>
            </a:endParaRP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Security Competition</a:t>
            </a:r>
          </a:p>
        </p:txBody>
      </p:sp>
      <p:sp>
        <p:nvSpPr>
          <p:cNvPr id="13" name="Subtitle 2"/>
          <p:cNvSpPr txBox="1">
            <a:spLocks/>
          </p:cNvSpPr>
          <p:nvPr/>
        </p:nvSpPr>
        <p:spPr>
          <a:xfrm>
            <a:off x="12292012" y="5503233"/>
            <a:ext cx="19544199" cy="608050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sz="6600" spc="100" dirty="0">
                <a:latin typeface="Georgia" panose="02040502050405020303" pitchFamily="18" charset="0"/>
                <a:ea typeface="Impact" charset="0"/>
                <a:cs typeface="Impact" charset="0"/>
              </a:rPr>
              <a:t>Security Consultants aim to help businesses secure data</a:t>
            </a:r>
          </a:p>
          <a:p>
            <a:endParaRPr lang="en-US" dirty="0">
              <a:latin typeface="Georgia" charset="0"/>
              <a:ea typeface="Georgia" charset="0"/>
              <a:cs typeface="Georgia" charset="0"/>
            </a:endParaRPr>
          </a:p>
        </p:txBody>
      </p:sp>
      <p:sp>
        <p:nvSpPr>
          <p:cNvPr id="14" name="Text Placeholder 16"/>
          <p:cNvSpPr txBox="1">
            <a:spLocks/>
          </p:cNvSpPr>
          <p:nvPr/>
        </p:nvSpPr>
        <p:spPr>
          <a:xfrm>
            <a:off x="34255632" y="3269170"/>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acknowledgements</a:t>
            </a:r>
          </a:p>
        </p:txBody>
      </p:sp>
      <p:sp>
        <p:nvSpPr>
          <p:cNvPr id="15" name="Text Placeholder 18"/>
          <p:cNvSpPr txBox="1">
            <a:spLocks/>
          </p:cNvSpPr>
          <p:nvPr/>
        </p:nvSpPr>
        <p:spPr>
          <a:xfrm>
            <a:off x="34051701" y="4427638"/>
            <a:ext cx="8126412" cy="27865385"/>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nSpc>
                <a:spcPct val="100000"/>
              </a:lnSpc>
              <a:spcAft>
                <a:spcPts val="0"/>
              </a:spcAft>
              <a:buNone/>
            </a:pPr>
            <a:r>
              <a:rPr lang="en-US" b="1" dirty="0">
                <a:latin typeface="Verdana Regular" charset="0"/>
              </a:rPr>
              <a:t>William Endicott </a:t>
            </a:r>
          </a:p>
          <a:p>
            <a:pPr marL="0" indent="0">
              <a:lnSpc>
                <a:spcPct val="100000"/>
              </a:lnSpc>
              <a:spcAft>
                <a:spcPts val="0"/>
              </a:spcAft>
              <a:buNone/>
            </a:pPr>
            <a:r>
              <a:rPr lang="en-US" i="1" dirty="0">
                <a:latin typeface="Verdana Regular" charset="0"/>
              </a:rPr>
              <a:t>Crafts Team technical lead: </a:t>
            </a:r>
            <a:r>
              <a:rPr lang="en-US" dirty="0">
                <a:latin typeface="Verdana Regular" charset="0"/>
              </a:rPr>
              <a:t>Conducted all required testing and threat modeling. Group expert regarding all cyber security information. </a:t>
            </a:r>
          </a:p>
          <a:p>
            <a:pPr marL="0" indent="0">
              <a:lnSpc>
                <a:spcPct val="100000"/>
              </a:lnSpc>
              <a:spcAft>
                <a:spcPts val="0"/>
              </a:spcAft>
              <a:buNone/>
            </a:pPr>
            <a:endParaRPr lang="en-US" dirty="0">
              <a:latin typeface="Verdana Regular" charset="0"/>
            </a:endParaRPr>
          </a:p>
          <a:p>
            <a:pPr marL="0" indent="0">
              <a:lnSpc>
                <a:spcPct val="100000"/>
              </a:lnSpc>
              <a:spcAft>
                <a:spcPts val="0"/>
              </a:spcAft>
              <a:buNone/>
            </a:pPr>
            <a:endParaRPr lang="en-US" dirty="0">
              <a:latin typeface="Verdana Regular" charset="0"/>
            </a:endParaRPr>
          </a:p>
          <a:p>
            <a:pPr marL="0" indent="0">
              <a:lnSpc>
                <a:spcPct val="100000"/>
              </a:lnSpc>
              <a:spcAft>
                <a:spcPts val="0"/>
              </a:spcAft>
              <a:buNone/>
            </a:pPr>
            <a:endParaRPr lang="en-US" dirty="0">
              <a:latin typeface="Verdana Regular" charset="0"/>
            </a:endParaRPr>
          </a:p>
          <a:p>
            <a:pPr marL="0" indent="0">
              <a:lnSpc>
                <a:spcPct val="100000"/>
              </a:lnSpc>
              <a:spcAft>
                <a:spcPts val="0"/>
              </a:spcAft>
              <a:buNone/>
            </a:pPr>
            <a:endParaRPr lang="en-US" dirty="0">
              <a:latin typeface="Verdana Regular" charset="0"/>
            </a:endParaRPr>
          </a:p>
          <a:p>
            <a:pPr marL="0" indent="0">
              <a:lnSpc>
                <a:spcPct val="100000"/>
              </a:lnSpc>
              <a:spcAft>
                <a:spcPts val="0"/>
              </a:spcAft>
              <a:buNone/>
            </a:pPr>
            <a:endParaRPr lang="en-US" dirty="0">
              <a:latin typeface="Verdana Regular" charset="0"/>
            </a:endParaRPr>
          </a:p>
          <a:p>
            <a:pPr marL="0" indent="0">
              <a:lnSpc>
                <a:spcPct val="100000"/>
              </a:lnSpc>
              <a:spcAft>
                <a:spcPts val="0"/>
              </a:spcAft>
              <a:buNone/>
            </a:pPr>
            <a:endParaRPr lang="en-US" dirty="0">
              <a:latin typeface="Verdana Regular" charset="0"/>
            </a:endParaRPr>
          </a:p>
          <a:p>
            <a:pPr marL="0" indent="0">
              <a:spcAft>
                <a:spcPts val="2600"/>
              </a:spcAft>
              <a:buNone/>
            </a:pPr>
            <a:endParaRPr lang="en-US" dirty="0">
              <a:latin typeface="Verdana Regular" charset="0"/>
            </a:endParaRPr>
          </a:p>
          <a:p>
            <a:pPr marL="0" indent="0">
              <a:spcAft>
                <a:spcPts val="0"/>
              </a:spcAft>
              <a:buNone/>
            </a:pPr>
            <a:r>
              <a:rPr lang="en-US" b="1" dirty="0">
                <a:latin typeface="Verdana Regular" charset="0"/>
              </a:rPr>
              <a:t>Ian Delgado</a:t>
            </a:r>
          </a:p>
          <a:p>
            <a:pPr marL="0" indent="0">
              <a:spcAft>
                <a:spcPts val="0"/>
              </a:spcAft>
              <a:buNone/>
            </a:pPr>
            <a:r>
              <a:rPr lang="en-US" i="1" dirty="0" err="1">
                <a:latin typeface="Verdana Regular" charset="0"/>
              </a:rPr>
              <a:t>EzMealz</a:t>
            </a:r>
            <a:r>
              <a:rPr lang="en-US" i="1" dirty="0">
                <a:latin typeface="Verdana Regular" charset="0"/>
              </a:rPr>
              <a:t> Technical lead: </a:t>
            </a:r>
            <a:r>
              <a:rPr lang="en-US" dirty="0">
                <a:latin typeface="Verdana Regular" charset="0"/>
              </a:rPr>
              <a:t>Worked towards login authentication and subscription service improvement. Assessing all interactions with user and database for utmost security </a:t>
            </a: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r>
              <a:rPr lang="en-US" b="1" dirty="0">
                <a:latin typeface="Verdana Regular" charset="0"/>
              </a:rPr>
              <a:t>Alanna </a:t>
            </a:r>
            <a:r>
              <a:rPr lang="en-US" b="1" dirty="0" err="1">
                <a:latin typeface="Verdana Regular" charset="0"/>
              </a:rPr>
              <a:t>Croysdale</a:t>
            </a:r>
            <a:endParaRPr lang="en-US" b="1" dirty="0">
              <a:latin typeface="Verdana Regular" charset="0"/>
            </a:endParaRPr>
          </a:p>
          <a:p>
            <a:pPr marL="0" indent="0">
              <a:spcAft>
                <a:spcPts val="0"/>
              </a:spcAft>
              <a:buNone/>
            </a:pPr>
            <a:r>
              <a:rPr lang="en-US" i="1" dirty="0">
                <a:latin typeface="Verdana Regular" charset="0"/>
              </a:rPr>
              <a:t>EZ Meals Research Lead</a:t>
            </a:r>
            <a:r>
              <a:rPr lang="en-US" dirty="0">
                <a:latin typeface="Verdana Regular" charset="0"/>
              </a:rPr>
              <a:t>: Created threat modeling and analysis, research of web application security and managed documentation. </a:t>
            </a: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endParaRPr lang="en-US" dirty="0">
              <a:latin typeface="Verdana Regular" charset="0"/>
            </a:endParaRPr>
          </a:p>
          <a:p>
            <a:pPr marL="0" indent="0">
              <a:spcAft>
                <a:spcPts val="0"/>
              </a:spcAft>
              <a:buNone/>
            </a:pPr>
            <a:r>
              <a:rPr lang="en-US" b="1" dirty="0">
                <a:latin typeface="Verdana Regular" charset="0"/>
              </a:rPr>
              <a:t>Sunwoo Kim</a:t>
            </a:r>
          </a:p>
          <a:p>
            <a:pPr marL="0" indent="0">
              <a:spcAft>
                <a:spcPts val="0"/>
              </a:spcAft>
              <a:buNone/>
            </a:pPr>
            <a:r>
              <a:rPr lang="en-US" i="1" dirty="0">
                <a:latin typeface="Verdana Regular" charset="0"/>
              </a:rPr>
              <a:t>Crafts Team Research Lead: </a:t>
            </a:r>
            <a:r>
              <a:rPr lang="en-US" dirty="0">
                <a:latin typeface="Verdana Regular" charset="0"/>
              </a:rPr>
              <a:t>Worked with other project group, learned requirements for OSU security policies and industry standard documentation</a:t>
            </a:r>
          </a:p>
          <a:p>
            <a:pPr marL="0" indent="0">
              <a:spcAft>
                <a:spcPts val="2600"/>
              </a:spcAft>
              <a:buNone/>
            </a:pPr>
            <a:endParaRPr lang="en-US" dirty="0">
              <a:latin typeface="Verdana Regular" charset="0"/>
            </a:endParaRPr>
          </a:p>
          <a:p>
            <a:pPr marL="0" indent="0">
              <a:spcAft>
                <a:spcPts val="2600"/>
              </a:spcAft>
              <a:buNone/>
            </a:pPr>
            <a:endParaRPr lang="en-US" dirty="0">
              <a:latin typeface="Verdana Regular" charset="0"/>
            </a:endParaRPr>
          </a:p>
          <a:p>
            <a:pPr marL="0" indent="0">
              <a:spcAft>
                <a:spcPts val="2600"/>
              </a:spcAft>
              <a:buNone/>
            </a:pPr>
            <a:endParaRPr lang="en-US" dirty="0">
              <a:latin typeface="Verdana Regular" charset="0"/>
            </a:endParaRPr>
          </a:p>
          <a:p>
            <a:pPr marL="0" indent="0">
              <a:spcAft>
                <a:spcPts val="2600"/>
              </a:spcAft>
              <a:buNone/>
            </a:pPr>
            <a:endParaRPr lang="en-US" dirty="0">
              <a:latin typeface="Verdana Regular" charset="0"/>
            </a:endParaRPr>
          </a:p>
          <a:p>
            <a:pPr marL="0" indent="0">
              <a:spcAft>
                <a:spcPts val="2600"/>
              </a:spcAft>
              <a:buNone/>
            </a:pPr>
            <a:endParaRPr lang="en-US" dirty="0">
              <a:latin typeface="Verdana Regular" charset="0"/>
            </a:endParaRPr>
          </a:p>
          <a:p>
            <a:pPr marL="0" indent="0">
              <a:spcAft>
                <a:spcPts val="2600"/>
              </a:spcAft>
              <a:buNone/>
            </a:pPr>
            <a:endParaRPr lang="en-US" dirty="0">
              <a:latin typeface="Verdana Regular" charset="0"/>
            </a:endParaRPr>
          </a:p>
          <a:p>
            <a:pPr marL="0" indent="0">
              <a:spcAft>
                <a:spcPts val="2600"/>
              </a:spcAft>
              <a:buNone/>
            </a:pPr>
            <a:endParaRPr lang="en-US" dirty="0">
              <a:latin typeface="Verdana Regular" charset="0"/>
            </a:endParaRPr>
          </a:p>
          <a:p>
            <a:pPr marL="0" indent="0">
              <a:spcAft>
                <a:spcPts val="0"/>
              </a:spcAft>
              <a:buNone/>
            </a:pPr>
            <a:r>
              <a:rPr lang="en-US" b="1" dirty="0">
                <a:latin typeface="Verdana Regular" charset="0"/>
              </a:rPr>
              <a:t>Kirsten Winters </a:t>
            </a:r>
          </a:p>
          <a:p>
            <a:pPr marL="0" indent="0">
              <a:spcAft>
                <a:spcPts val="0"/>
              </a:spcAft>
              <a:buNone/>
            </a:pPr>
            <a:r>
              <a:rPr lang="en-US" i="1" dirty="0">
                <a:latin typeface="Verdana Regular" charset="0"/>
              </a:rPr>
              <a:t>Project Partner:</a:t>
            </a:r>
          </a:p>
          <a:p>
            <a:pPr marL="0" indent="0">
              <a:spcAft>
                <a:spcPts val="2600"/>
              </a:spcAft>
              <a:buNone/>
            </a:pPr>
            <a:endParaRPr lang="en-US" dirty="0">
              <a:latin typeface="Verdana Regular" charset="0"/>
            </a:endParaRP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CS.096</a:t>
            </a:r>
          </a:p>
        </p:txBody>
      </p:sp>
      <p:pic>
        <p:nvPicPr>
          <p:cNvPr id="20" name="Picture Placeholder 18" descr="A diagram of steps for application security assessment&#10;&#10;Description automatically generated with medium confidence">
            <a:extLst>
              <a:ext uri="{FF2B5EF4-FFF2-40B4-BE49-F238E27FC236}">
                <a16:creationId xmlns:a16="http://schemas.microsoft.com/office/drawing/2014/main" id="{10781058-F970-9AB9-4CEC-EF58470954F3}"/>
              </a:ext>
            </a:extLst>
          </p:cNvPr>
          <p:cNvPicPr>
            <a:picLocks noChangeAspect="1"/>
          </p:cNvPicPr>
          <p:nvPr/>
        </p:nvPicPr>
        <p:blipFill rotWithShape="1">
          <a:blip r:embed="rId3"/>
          <a:srcRect l="-107" t="-1300" r="-107" b="24721"/>
          <a:stretch/>
        </p:blipFill>
        <p:spPr>
          <a:xfrm>
            <a:off x="1158305" y="6422030"/>
            <a:ext cx="9533446" cy="3824660"/>
          </a:xfrm>
          <a:prstGeom prst="rect">
            <a:avLst/>
          </a:prstGeom>
        </p:spPr>
      </p:pic>
      <p:pic>
        <p:nvPicPr>
          <p:cNvPr id="3" name="Picture 2" descr="A picture containing person, person, wall, indoor&#10;&#10;Description automatically generated">
            <a:extLst>
              <a:ext uri="{FF2B5EF4-FFF2-40B4-BE49-F238E27FC236}">
                <a16:creationId xmlns:a16="http://schemas.microsoft.com/office/drawing/2014/main" id="{6D124295-A6A9-84C3-45AE-1304DD1CE779}"/>
              </a:ext>
            </a:extLst>
          </p:cNvPr>
          <p:cNvPicPr>
            <a:picLocks noChangeAspect="1"/>
          </p:cNvPicPr>
          <p:nvPr/>
        </p:nvPicPr>
        <p:blipFill>
          <a:blip r:embed="rId4"/>
          <a:stretch>
            <a:fillRect/>
          </a:stretch>
        </p:blipFill>
        <p:spPr>
          <a:xfrm>
            <a:off x="34051700" y="12302771"/>
            <a:ext cx="3117322" cy="4156429"/>
          </a:xfrm>
          <a:prstGeom prst="rect">
            <a:avLst/>
          </a:prstGeom>
        </p:spPr>
      </p:pic>
      <p:pic>
        <p:nvPicPr>
          <p:cNvPr id="4" name="Picture 3" descr="A person in uniform with flags behind him&#10;&#10;Description automatically generated with low confidence">
            <a:extLst>
              <a:ext uri="{FF2B5EF4-FFF2-40B4-BE49-F238E27FC236}">
                <a16:creationId xmlns:a16="http://schemas.microsoft.com/office/drawing/2014/main" id="{E13143D4-C04B-66AD-0076-D3D58FA63B07}"/>
              </a:ext>
            </a:extLst>
          </p:cNvPr>
          <p:cNvPicPr>
            <a:picLocks noChangeAspect="1"/>
          </p:cNvPicPr>
          <p:nvPr/>
        </p:nvPicPr>
        <p:blipFill>
          <a:blip r:embed="rId5"/>
          <a:stretch>
            <a:fillRect/>
          </a:stretch>
        </p:blipFill>
        <p:spPr>
          <a:xfrm>
            <a:off x="34051700" y="25724585"/>
            <a:ext cx="3325144" cy="4156429"/>
          </a:xfrm>
          <a:prstGeom prst="rect">
            <a:avLst/>
          </a:prstGeom>
        </p:spPr>
      </p:pic>
      <p:pic>
        <p:nvPicPr>
          <p:cNvPr id="22" name="Picture 21" descr="A person with long brown hair&#10;&#10;Description automatically generated with medium confidence">
            <a:extLst>
              <a:ext uri="{FF2B5EF4-FFF2-40B4-BE49-F238E27FC236}">
                <a16:creationId xmlns:a16="http://schemas.microsoft.com/office/drawing/2014/main" id="{3094DA45-0388-EDE3-7904-644A54D9E9A7}"/>
              </a:ext>
            </a:extLst>
          </p:cNvPr>
          <p:cNvPicPr>
            <a:picLocks noChangeAspect="1"/>
          </p:cNvPicPr>
          <p:nvPr/>
        </p:nvPicPr>
        <p:blipFill rotWithShape="1">
          <a:blip r:embed="rId6"/>
          <a:srcRect l="10483" t="3567" r="12659" b="-3567"/>
          <a:stretch/>
        </p:blipFill>
        <p:spPr>
          <a:xfrm>
            <a:off x="37727415" y="18963059"/>
            <a:ext cx="3538030" cy="4422728"/>
          </a:xfrm>
          <a:prstGeom prst="rect">
            <a:avLst/>
          </a:prstGeom>
        </p:spPr>
      </p:pic>
      <p:pic>
        <p:nvPicPr>
          <p:cNvPr id="28" name="Picture 27" descr="A screenshot of a computer screen&#10;&#10;Description automatically generated with medium confidence">
            <a:extLst>
              <a:ext uri="{FF2B5EF4-FFF2-40B4-BE49-F238E27FC236}">
                <a16:creationId xmlns:a16="http://schemas.microsoft.com/office/drawing/2014/main" id="{7FB2DF84-EF37-5909-5D8B-4288648FF090}"/>
              </a:ext>
            </a:extLst>
          </p:cNvPr>
          <p:cNvPicPr>
            <a:picLocks noChangeAspect="1"/>
          </p:cNvPicPr>
          <p:nvPr/>
        </p:nvPicPr>
        <p:blipFill>
          <a:blip r:embed="rId7"/>
          <a:stretch>
            <a:fillRect/>
          </a:stretch>
        </p:blipFill>
        <p:spPr>
          <a:xfrm>
            <a:off x="13103364" y="13774448"/>
            <a:ext cx="15889903" cy="5864941"/>
          </a:xfrm>
          <a:prstGeom prst="rect">
            <a:avLst/>
          </a:prstGeom>
        </p:spPr>
      </p:pic>
      <p:pic>
        <p:nvPicPr>
          <p:cNvPr id="26" name="Picture Placeholder 25" descr="A picture containing screenshot, text, diagram, font&#10;&#10;Description automatically generated">
            <a:extLst>
              <a:ext uri="{FF2B5EF4-FFF2-40B4-BE49-F238E27FC236}">
                <a16:creationId xmlns:a16="http://schemas.microsoft.com/office/drawing/2014/main" id="{3EEAEA7E-D4F9-8B6B-0C19-1418CEE835E0}"/>
              </a:ext>
            </a:extLst>
          </p:cNvPr>
          <p:cNvPicPr>
            <a:picLocks noGrp="1" noChangeAspect="1"/>
          </p:cNvPicPr>
          <p:nvPr>
            <p:ph type="pic" sz="quarter" idx="10"/>
          </p:nvPr>
        </p:nvPicPr>
        <p:blipFill>
          <a:blip r:embed="rId8"/>
          <a:srcRect l="2477" r="2477"/>
          <a:stretch>
            <a:fillRect/>
          </a:stretch>
        </p:blipFill>
        <p:spPr>
          <a:xfrm>
            <a:off x="16139300" y="7029865"/>
            <a:ext cx="9818032" cy="6145787"/>
          </a:xfrm>
        </p:spPr>
      </p:pic>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510</TotalTime>
  <Words>712</Words>
  <Application>Microsoft Macintosh PowerPoint</Application>
  <PresentationFormat>Custom</PresentationFormat>
  <Paragraphs>59</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Octavia Endicott</cp:lastModifiedBy>
  <cp:revision>57</cp:revision>
  <dcterms:created xsi:type="dcterms:W3CDTF">2017-04-19T21:01:26Z</dcterms:created>
  <dcterms:modified xsi:type="dcterms:W3CDTF">2023-04-25T15:46:51Z</dcterms:modified>
</cp:coreProperties>
</file>